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6" r:id="rId6"/>
    <p:sldId id="257" r:id="rId7"/>
    <p:sldId id="274" r:id="rId8"/>
    <p:sldId id="27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5" r:id="rId25"/>
    <p:sldId id="289" r:id="rId26"/>
    <p:sldId id="290" r:id="rId27"/>
    <p:sldId id="276" r:id="rId28"/>
    <p:sldId id="27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94" r:id="rId42"/>
    <p:sldId id="295" r:id="rId43"/>
    <p:sldId id="28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Notes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Inheritance of one trait has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inheritance of another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177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 and Phenotype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Combination of genes an organism has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actual gene makeup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Ex:  TT,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Physical appearance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resulting from gene make-up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 hitchhiker’s thumb or straight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c.co.uk/schools/gcsebitesize/science/images/25_environmental_var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62400"/>
            <a:ext cx="6097314" cy="2590800"/>
          </a:xfrm>
          <a:prstGeom prst="rect">
            <a:avLst/>
          </a:prstGeom>
          <a:noFill/>
        </p:spPr>
      </p:pic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3051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600200" cy="1305426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66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 and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(B) is dominant to white fur (b) in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male with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female.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0" y="3429000"/>
            <a:ext cx="2133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0" y="5213280"/>
            <a:ext cx="1981200" cy="5779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14600" y="4114800"/>
            <a:ext cx="1905000" cy="743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181600"/>
            <a:ext cx="218219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77000" y="4114800"/>
            <a:ext cx="2341217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 female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751371" cy="14287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  <a:tab pos="2971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505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5257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581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/>
                <a:gridCol w="1188085"/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495800" y="4419600"/>
            <a:ext cx="464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Write the ratios in the following orders: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:  heterozygous :  homozygous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dominant                                     recessive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dominant : recessive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724400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4724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46482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76600" y="55626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 smtClean="0">
                          <a:latin typeface="Times New Roman"/>
                        </a:rPr>
                        <a:t> 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/>
                <a:gridCol w="1319530"/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/>
                <a:gridCol w="137604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/>
                <a:gridCol w="1097915"/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one allele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completely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over another (they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carnations the color red (R) is incompletely dominant over white (W).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color is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genotypic and phenotypic ratio from a cross between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 flowers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3505200"/>
          <a:ext cx="1773556" cy="1558925"/>
        </p:xfrm>
        <a:graphic>
          <a:graphicData uri="http://schemas.openxmlformats.org/drawingml/2006/table">
            <a:tbl>
              <a:tblPr/>
              <a:tblGrid>
                <a:gridCol w="886778"/>
                <a:gridCol w="886778"/>
              </a:tblGrid>
              <a:tr h="759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RR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WW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86400" y="2971800"/>
            <a:ext cx="533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48200" y="4419600"/>
            <a:ext cx="5429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5410200"/>
            <a:ext cx="6248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=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=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2200" y="441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5410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5486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5943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867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594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067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 are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expressed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Example:  In certain chickens black feathers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white feathers.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Heterozygous chickens have black and white speckled feathers.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1" descr="http://4imgs.com/329/x/dod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2951152" cy="32441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657600"/>
          <a:ext cx="266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blindness is the inability to distinguish the differences between certain colors. The most common type is red-green color blindness, where red and green are seen as the same color.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should see </a:t>
            </a:r>
            <a:r>
              <a:rPr lang="en-US" sz="2000" b="1" dirty="0" smtClean="0"/>
              <a:t>58</a:t>
            </a:r>
            <a:r>
              <a:rPr lang="en-US" sz="2000" dirty="0" smtClean="0"/>
              <a:t> (upper left), </a:t>
            </a:r>
            <a:r>
              <a:rPr lang="en-US" sz="2000" b="1" dirty="0" smtClean="0"/>
              <a:t>18</a:t>
            </a:r>
            <a:r>
              <a:rPr lang="en-US" sz="2000" dirty="0" smtClean="0"/>
              <a:t> (upper right), </a:t>
            </a:r>
            <a:r>
              <a:rPr lang="en-US" sz="2000" b="1" dirty="0" smtClean="0"/>
              <a:t>E</a:t>
            </a:r>
            <a:r>
              <a:rPr lang="en-US" sz="2000" dirty="0" smtClean="0"/>
              <a:t> (lower left) and </a:t>
            </a:r>
            <a:r>
              <a:rPr lang="en-US" sz="2000" b="1" dirty="0" smtClean="0"/>
              <a:t>17</a:t>
            </a:r>
            <a:r>
              <a:rPr lang="en-US" sz="2000" dirty="0" smtClean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/>
                <a:gridCol w="983933"/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038600" cy="2884714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400300" cy="24003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53340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Hardier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858000" y="41910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Mutated genes produce enzymes that are less effective than normal at breaking down fatty cell products known as </a:t>
            </a:r>
            <a:r>
              <a:rPr lang="en-US" dirty="0" err="1" smtClean="0"/>
              <a:t>gangliosides</a:t>
            </a:r>
            <a:r>
              <a:rPr lang="en-US" dirty="0" smtClean="0"/>
              <a:t>. As a result, </a:t>
            </a:r>
            <a:r>
              <a:rPr lang="en-US" dirty="0" err="1" smtClean="0"/>
              <a:t>gangliosides</a:t>
            </a:r>
            <a:r>
              <a:rPr lang="en-US" dirty="0" smtClean="0"/>
              <a:t> build up in the lysosomes and overload cells. Their buildup ultimately causes damage to nerve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segment of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281940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534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pairs, thus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come in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Example: Humans have 46 chromosomes or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dad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mom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30480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191000"/>
            <a:ext cx="36576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2667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361890"/>
            <a:ext cx="647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548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different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(possibilities) for the same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81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Dominant color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Recessive color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Straight thumb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hitchhiker thumb 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939843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495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58579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 genes of a pair are the same – 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purebred</a:t>
            </a:r>
          </a:p>
          <a:p>
            <a:pPr marL="341313" lvl="0" indent="-3413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TT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dominant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dominant and one recessive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heterozygous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057400" cy="2560113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17526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Black</a:t>
            </a:r>
          </a:p>
          <a:p>
            <a:pPr marL="738188" indent="-738188"/>
            <a:r>
              <a:rPr lang="en-US" sz="2800" dirty="0" smtClean="0"/>
              <a:t>Bb – Black w/ white gene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8075F-18E9-41CB-BC19-697430B33E52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dad766c-9e36-455d-8d7c-234eca89fec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1546</Words>
  <Application>Microsoft Office PowerPoint</Application>
  <PresentationFormat>On-screen Show (4:3)</PresentationFormat>
  <Paragraphs>344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Smith, Barbara</cp:lastModifiedBy>
  <cp:revision>90</cp:revision>
  <dcterms:created xsi:type="dcterms:W3CDTF">2009-11-17T01:31:48Z</dcterms:created>
  <dcterms:modified xsi:type="dcterms:W3CDTF">2015-02-03T21:45:06Z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